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60" r:id="rId5"/>
    <p:sldId id="265" r:id="rId6"/>
    <p:sldId id="266" r:id="rId7"/>
    <p:sldId id="268" r:id="rId8"/>
    <p:sldId id="272" r:id="rId9"/>
    <p:sldId id="273" r:id="rId10"/>
    <p:sldId id="274" r:id="rId11"/>
    <p:sldId id="275" r:id="rId12"/>
    <p:sldId id="276" r:id="rId13"/>
    <p:sldId id="269" r:id="rId14"/>
    <p:sldId id="270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14A286-03BC-F7EA-1D03-B97616F13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C5E318D-63F1-E957-0707-E6A78FB8C7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087A7C-EA90-D4FE-43B9-30FCE0A8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99AB3-2B13-4634-B603-39EEB81B4ABF}" type="datetimeFigureOut">
              <a:rPr lang="zh-TW" altLang="en-US" smtClean="0"/>
              <a:t>2023/5/9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2AA889F-D9BC-1A08-A5C9-905B211CB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B09F0BE-A151-8BB2-137D-29532B748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B380D-B2F6-402E-A90A-766670CBA1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7455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EA6A33-F732-E99C-FB38-58A291A5A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C574C80-D2C4-F195-6D89-C169C6F9CE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8A491F-7E75-EB81-121C-0B5F55A0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99AB3-2B13-4634-B603-39EEB81B4ABF}" type="datetimeFigureOut">
              <a:rPr lang="zh-TW" altLang="en-US" smtClean="0"/>
              <a:t>2023/5/9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CB31E17-B584-093E-80C8-BB6D09E00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5194FF8-1FFB-02F0-140B-C5FCF5AE8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B380D-B2F6-402E-A90A-766670CBA1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5033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9216B74-7D21-9E00-9001-D7881B0455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AFC406E-1293-8D76-4ADA-E400E6797C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C74C7CE-1B17-976B-ED10-481F173CE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99AB3-2B13-4634-B603-39EEB81B4ABF}" type="datetimeFigureOut">
              <a:rPr lang="zh-TW" altLang="en-US" smtClean="0"/>
              <a:t>2023/5/9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5EC8540-41CC-8409-8601-95371E7F2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7CB84BB-53AA-ABA2-9998-FF1E03F2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B380D-B2F6-402E-A90A-766670CBA1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5409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7AC819-18A6-FC11-6BF0-5F2679E69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EFDDD2-6257-E86B-60CD-445704517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1493EE-5694-C64C-B29E-776025AC8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99AB3-2B13-4634-B603-39EEB81B4ABF}" type="datetimeFigureOut">
              <a:rPr lang="zh-TW" altLang="en-US" smtClean="0"/>
              <a:t>2023/5/9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DF6112E-E6F3-DD05-4855-DF0A9E2D2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2053386-5923-D6A9-A11C-54AE7F537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B380D-B2F6-402E-A90A-766670CBA1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275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23FB77-DE6C-6A77-BF08-3FEF1D04C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1350235-8D18-374E-EEAB-19194F34E0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746E301-A0FE-AF79-9FC3-BBBA1062F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99AB3-2B13-4634-B603-39EEB81B4ABF}" type="datetimeFigureOut">
              <a:rPr lang="zh-TW" altLang="en-US" smtClean="0"/>
              <a:t>2023/5/9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AC03F27-0EA5-E1A6-7DE3-F938738E6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A48C789-F1E0-811A-647C-7E089645F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B380D-B2F6-402E-A90A-766670CBA1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0889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BB4435-1A7D-8C88-568A-AE895EEB5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565627-615A-503E-4EC0-D2FE2E2516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26E8459-17EC-8C7E-5E76-F66F2FF02B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732EBB5-B0DC-8773-CC68-F93A206F7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99AB3-2B13-4634-B603-39EEB81B4ABF}" type="datetimeFigureOut">
              <a:rPr lang="zh-TW" altLang="en-US" smtClean="0"/>
              <a:t>2023/5/9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D6DA1F9-1404-5896-9AE2-8085ED6A7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395E68F-5687-1A1F-EFCC-CFFA2BC5D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B380D-B2F6-402E-A90A-766670CBA1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319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4D7869-3D0E-CDF8-E0B6-8DB495CC4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40A50BA-801C-2DF5-96A5-A88CDA97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FBF161C-AACB-C51D-1F93-B33103C0BE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75CBA9C-3365-F471-9BD7-F3E193F81D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F80E468-2A84-AAC5-3D8A-88D162B08D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67D4C46-B089-758B-D72A-BA43CAA15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99AB3-2B13-4634-B603-39EEB81B4ABF}" type="datetimeFigureOut">
              <a:rPr lang="zh-TW" altLang="en-US" smtClean="0"/>
              <a:t>2023/5/9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292E680-2BF2-45CD-E53F-5316972EB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6DCFC66-5794-62A9-6303-182E9304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B380D-B2F6-402E-A90A-766670CBA1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6159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740C40-3043-C7B7-7419-14C22D507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6EC84D2-0E64-10C8-BB96-A653FB622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99AB3-2B13-4634-B603-39EEB81B4ABF}" type="datetimeFigureOut">
              <a:rPr lang="zh-TW" altLang="en-US" smtClean="0"/>
              <a:t>2023/5/9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A2CB67C-AE58-A2CD-BB11-8FA1FFD23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680585-48A0-1140-3D9D-FEB4422A1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B380D-B2F6-402E-A90A-766670CBA1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5000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0761BD5-C09A-2A7F-3490-D60D4CC45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99AB3-2B13-4634-B603-39EEB81B4ABF}" type="datetimeFigureOut">
              <a:rPr lang="zh-TW" altLang="en-US" smtClean="0"/>
              <a:t>2023/5/9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4B6B916-D9AA-D2CD-A043-192CF7F81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E5E5614-C675-18F2-1F83-310FC566E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B380D-B2F6-402E-A90A-766670CBA1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8048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35E843-CF7D-075C-BFB5-EF9C953D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0DB365-2A08-3CB3-F118-EECD4A9B1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0888B57-6CCD-E585-63C5-249F3729B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15FB869-3ECA-12CB-D507-A2B2E82A3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99AB3-2B13-4634-B603-39EEB81B4ABF}" type="datetimeFigureOut">
              <a:rPr lang="zh-TW" altLang="en-US" smtClean="0"/>
              <a:t>2023/5/9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6BF45CC-CD39-8425-547F-35B523233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1DE1FA8-BD8A-4324-7AAC-F3790956E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B380D-B2F6-402E-A90A-766670CBA1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4026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1F7A41-C43E-7A59-44D7-BF1CBDF10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2B35C22-3117-2BDD-2C5D-CD683808D4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AE6386F-6345-97D8-6E31-B2DA565D3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63A5B8E-10D9-DEA8-924D-EE6855B43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99AB3-2B13-4634-B603-39EEB81B4ABF}" type="datetimeFigureOut">
              <a:rPr lang="zh-TW" altLang="en-US" smtClean="0"/>
              <a:t>2023/5/9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F9B608E-C041-91B1-09D4-4930AB2AB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7F7F57F-E905-8726-5AF7-024B6A0F2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B380D-B2F6-402E-A90A-766670CBA1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1332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DE0AC82-7940-1915-E405-BAB2F8E0D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976D167-B5D2-3DE0-56A2-A59976E8D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E3FA60A-AA46-7DD7-5D6B-C2AB6716E7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99AB3-2B13-4634-B603-39EEB81B4ABF}" type="datetimeFigureOut">
              <a:rPr lang="zh-TW" altLang="en-US" smtClean="0"/>
              <a:t>2023/5/9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66D3DDB-CBEB-2B42-5B76-0ACCFA0D7D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659D98-A8E2-4990-C205-47AA71E9E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8B380D-B2F6-402E-A90A-766670CBA1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915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E46F721-3785-414D-8697-16AF490E6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455EC65-B012-5F60-FC01-87A3A24D0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5300" y="1562669"/>
            <a:ext cx="3389515" cy="2380681"/>
          </a:xfrm>
        </p:spPr>
        <p:txBody>
          <a:bodyPr anchor="b">
            <a:normAutofit/>
          </a:bodyPr>
          <a:lstStyle/>
          <a:p>
            <a:r>
              <a:rPr lang="en-US" altLang="zh-TW" sz="3600" b="1">
                <a:solidFill>
                  <a:schemeClr val="tx1">
                    <a:lumMod val="85000"/>
                    <a:lumOff val="15000"/>
                  </a:schemeClr>
                </a:solidFill>
              </a:rPr>
              <a:t>Energy Project</a:t>
            </a:r>
            <a:endParaRPr lang="zh-TW" altLang="en-US" sz="3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D88D6C1-A028-4D2B-C4C0-86AA58CBE0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62951" y="4216344"/>
            <a:ext cx="2895600" cy="1289676"/>
          </a:xfrm>
        </p:spPr>
        <p:txBody>
          <a:bodyPr anchor="t">
            <a:normAutofit/>
          </a:bodyPr>
          <a:lstStyle/>
          <a:p>
            <a:r>
              <a:rPr lang="en-US" altLang="zh-TW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Group: B24</a:t>
            </a:r>
          </a:p>
          <a:p>
            <a:r>
              <a:rPr lang="en-US" altLang="zh-TW" sz="1600">
                <a:solidFill>
                  <a:schemeClr val="tx1">
                    <a:lumMod val="85000"/>
                    <a:lumOff val="15000"/>
                  </a:schemeClr>
                </a:solidFill>
              </a:rPr>
              <a:t>Guan-Sheng Chen</a:t>
            </a:r>
            <a:r>
              <a:rPr lang="zh-TW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TW" sz="1600">
                <a:solidFill>
                  <a:schemeClr val="tx1">
                    <a:lumMod val="85000"/>
                    <a:lumOff val="15000"/>
                  </a:schemeClr>
                </a:solidFill>
              </a:rPr>
              <a:t>(20314386)</a:t>
            </a:r>
          </a:p>
          <a:p>
            <a:endParaRPr lang="zh-TW" alt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9" name="Picture 48" descr="一張含有 電子產品, 電子工程, 電路, 電路元件 的圖片&#10;&#10;自動產生的描述">
            <a:extLst>
              <a:ext uri="{FF2B5EF4-FFF2-40B4-BE49-F238E27FC236}">
                <a16:creationId xmlns:a16="http://schemas.microsoft.com/office/drawing/2014/main" id="{DB72E14B-B758-0FB9-CA7E-74F700CCB9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4" r="8084"/>
          <a:stretch/>
        </p:blipFill>
        <p:spPr>
          <a:xfrm>
            <a:off x="20" y="1"/>
            <a:ext cx="7665573" cy="6857999"/>
          </a:xfrm>
          <a:custGeom>
            <a:avLst/>
            <a:gdLst/>
            <a:ahLst/>
            <a:cxnLst/>
            <a:rect l="l" t="t" r="r" b="b"/>
            <a:pathLst>
              <a:path w="7665593" h="6857999">
                <a:moveTo>
                  <a:pt x="0" y="0"/>
                </a:moveTo>
                <a:lnTo>
                  <a:pt x="7363783" y="0"/>
                </a:lnTo>
                <a:lnTo>
                  <a:pt x="7372954" y="18152"/>
                </a:lnTo>
                <a:cubicBezTo>
                  <a:pt x="7378508" y="27417"/>
                  <a:pt x="7383821" y="35694"/>
                  <a:pt x="7386404" y="41707"/>
                </a:cubicBezTo>
                <a:lnTo>
                  <a:pt x="7389058" y="60832"/>
                </a:lnTo>
                <a:lnTo>
                  <a:pt x="7394074" y="60137"/>
                </a:lnTo>
                <a:lnTo>
                  <a:pt x="7394443" y="67241"/>
                </a:lnTo>
                <a:lnTo>
                  <a:pt x="7394565" y="83099"/>
                </a:lnTo>
                <a:cubicBezTo>
                  <a:pt x="7395324" y="92994"/>
                  <a:pt x="7394122" y="120511"/>
                  <a:pt x="7395957" y="130584"/>
                </a:cubicBezTo>
                <a:cubicBezTo>
                  <a:pt x="7401306" y="133490"/>
                  <a:pt x="7404223" y="137975"/>
                  <a:pt x="7405574" y="143540"/>
                </a:cubicBezTo>
                <a:lnTo>
                  <a:pt x="7405725" y="155795"/>
                </a:lnTo>
                <a:lnTo>
                  <a:pt x="7418615" y="226869"/>
                </a:lnTo>
                <a:lnTo>
                  <a:pt x="7419579" y="236641"/>
                </a:lnTo>
                <a:lnTo>
                  <a:pt x="7423900" y="241933"/>
                </a:lnTo>
                <a:cubicBezTo>
                  <a:pt x="7424763" y="245974"/>
                  <a:pt x="7424206" y="257579"/>
                  <a:pt x="7424760" y="260885"/>
                </a:cubicBezTo>
                <a:cubicBezTo>
                  <a:pt x="7425580" y="261177"/>
                  <a:pt x="7426400" y="261469"/>
                  <a:pt x="7427220" y="261761"/>
                </a:cubicBezTo>
                <a:cubicBezTo>
                  <a:pt x="7431152" y="272291"/>
                  <a:pt x="7444241" y="311893"/>
                  <a:pt x="7448344" y="324055"/>
                </a:cubicBezTo>
                <a:cubicBezTo>
                  <a:pt x="7444563" y="326484"/>
                  <a:pt x="7450535" y="331924"/>
                  <a:pt x="7451833" y="334727"/>
                </a:cubicBezTo>
                <a:cubicBezTo>
                  <a:pt x="7449286" y="335161"/>
                  <a:pt x="7448510" y="341947"/>
                  <a:pt x="7450776" y="343948"/>
                </a:cubicBezTo>
                <a:cubicBezTo>
                  <a:pt x="7463202" y="391652"/>
                  <a:pt x="7437523" y="367773"/>
                  <a:pt x="7453791" y="395003"/>
                </a:cubicBezTo>
                <a:cubicBezTo>
                  <a:pt x="7454869" y="399820"/>
                  <a:pt x="7453841" y="403723"/>
                  <a:pt x="7451939" y="407147"/>
                </a:cubicBezTo>
                <a:lnTo>
                  <a:pt x="7448030" y="412254"/>
                </a:lnTo>
                <a:lnTo>
                  <a:pt x="7455416" y="432021"/>
                </a:lnTo>
                <a:cubicBezTo>
                  <a:pt x="7457991" y="441758"/>
                  <a:pt x="7459699" y="452007"/>
                  <a:pt x="7460479" y="462523"/>
                </a:cubicBezTo>
                <a:cubicBezTo>
                  <a:pt x="7455275" y="464882"/>
                  <a:pt x="7462669" y="473136"/>
                  <a:pt x="7464133" y="477020"/>
                </a:cubicBezTo>
                <a:cubicBezTo>
                  <a:pt x="7460734" y="477060"/>
                  <a:pt x="7459104" y="485663"/>
                  <a:pt x="7461914" y="488716"/>
                </a:cubicBezTo>
                <a:cubicBezTo>
                  <a:pt x="7474065" y="552879"/>
                  <a:pt x="7442314" y="516775"/>
                  <a:pt x="7461353" y="555280"/>
                </a:cubicBezTo>
                <a:cubicBezTo>
                  <a:pt x="7462345" y="561721"/>
                  <a:pt x="7460642" y="566553"/>
                  <a:pt x="7457829" y="570585"/>
                </a:cubicBezTo>
                <a:lnTo>
                  <a:pt x="7450804" y="577839"/>
                </a:lnTo>
                <a:lnTo>
                  <a:pt x="7453309" y="583524"/>
                </a:lnTo>
                <a:cubicBezTo>
                  <a:pt x="7453505" y="604977"/>
                  <a:pt x="7446306" y="611303"/>
                  <a:pt x="7453558" y="623785"/>
                </a:cubicBezTo>
                <a:cubicBezTo>
                  <a:pt x="7438483" y="642230"/>
                  <a:pt x="7452055" y="636019"/>
                  <a:pt x="7454362" y="650049"/>
                </a:cubicBezTo>
                <a:cubicBezTo>
                  <a:pt x="7457368" y="661117"/>
                  <a:pt x="7463152" y="640798"/>
                  <a:pt x="7464006" y="651645"/>
                </a:cubicBezTo>
                <a:cubicBezTo>
                  <a:pt x="7460114" y="663380"/>
                  <a:pt x="7472201" y="662829"/>
                  <a:pt x="7467442" y="675032"/>
                </a:cubicBezTo>
                <a:cubicBezTo>
                  <a:pt x="7458335" y="672068"/>
                  <a:pt x="7469207" y="699114"/>
                  <a:pt x="7461251" y="699956"/>
                </a:cubicBezTo>
                <a:cubicBezTo>
                  <a:pt x="7472628" y="710321"/>
                  <a:pt x="7458614" y="715529"/>
                  <a:pt x="7462119" y="729331"/>
                </a:cubicBezTo>
                <a:cubicBezTo>
                  <a:pt x="7466423" y="735831"/>
                  <a:pt x="7467162" y="740521"/>
                  <a:pt x="7462533" y="746910"/>
                </a:cubicBezTo>
                <a:cubicBezTo>
                  <a:pt x="7483486" y="776851"/>
                  <a:pt x="7463470" y="765024"/>
                  <a:pt x="7471529" y="793043"/>
                </a:cubicBezTo>
                <a:cubicBezTo>
                  <a:pt x="7480002" y="817184"/>
                  <a:pt x="7485500" y="844550"/>
                  <a:pt x="7505730" y="867898"/>
                </a:cubicBezTo>
                <a:cubicBezTo>
                  <a:pt x="7511461" y="872184"/>
                  <a:pt x="7513630" y="882707"/>
                  <a:pt x="7510576" y="891400"/>
                </a:cubicBezTo>
                <a:cubicBezTo>
                  <a:pt x="7510049" y="892894"/>
                  <a:pt x="7509385" y="894278"/>
                  <a:pt x="7508604" y="895508"/>
                </a:cubicBezTo>
                <a:cubicBezTo>
                  <a:pt x="7511698" y="915692"/>
                  <a:pt x="7525520" y="989520"/>
                  <a:pt x="7529143" y="1012510"/>
                </a:cubicBezTo>
                <a:cubicBezTo>
                  <a:pt x="7521781" y="1014371"/>
                  <a:pt x="7535067" y="1025997"/>
                  <a:pt x="7530347" y="1033444"/>
                </a:cubicBezTo>
                <a:cubicBezTo>
                  <a:pt x="7526204" y="1038777"/>
                  <a:pt x="7529270" y="1043549"/>
                  <a:pt x="7529596" y="1049120"/>
                </a:cubicBezTo>
                <a:cubicBezTo>
                  <a:pt x="7526339" y="1056460"/>
                  <a:pt x="7532220" y="1080398"/>
                  <a:pt x="7536437" y="1086639"/>
                </a:cubicBezTo>
                <a:cubicBezTo>
                  <a:pt x="7551094" y="1101553"/>
                  <a:pt x="7540210" y="1135442"/>
                  <a:pt x="7551438" y="1147834"/>
                </a:cubicBezTo>
                <a:cubicBezTo>
                  <a:pt x="7553086" y="1152330"/>
                  <a:pt x="7553752" y="1156729"/>
                  <a:pt x="7553808" y="1161047"/>
                </a:cubicBezTo>
                <a:lnTo>
                  <a:pt x="7552572" y="1173130"/>
                </a:lnTo>
                <a:lnTo>
                  <a:pt x="7549434" y="1176566"/>
                </a:lnTo>
                <a:lnTo>
                  <a:pt x="7550211" y="1183950"/>
                </a:lnTo>
                <a:lnTo>
                  <a:pt x="7549733" y="1186066"/>
                </a:lnTo>
                <a:cubicBezTo>
                  <a:pt x="7548807" y="1190108"/>
                  <a:pt x="7548001" y="1194099"/>
                  <a:pt x="7547683" y="1198047"/>
                </a:cubicBezTo>
                <a:cubicBezTo>
                  <a:pt x="7563423" y="1192855"/>
                  <a:pt x="7547566" y="1230782"/>
                  <a:pt x="7560295" y="1219849"/>
                </a:cubicBezTo>
                <a:cubicBezTo>
                  <a:pt x="7561281" y="1240644"/>
                  <a:pt x="7573138" y="1224782"/>
                  <a:pt x="7561835" y="1249779"/>
                </a:cubicBezTo>
                <a:cubicBezTo>
                  <a:pt x="7574707" y="1282065"/>
                  <a:pt x="7569916" y="1332957"/>
                  <a:pt x="7589445" y="1358245"/>
                </a:cubicBezTo>
                <a:cubicBezTo>
                  <a:pt x="7581989" y="1355103"/>
                  <a:pt x="7576204" y="1368711"/>
                  <a:pt x="7579904" y="1378136"/>
                </a:cubicBezTo>
                <a:cubicBezTo>
                  <a:pt x="7550647" y="1367117"/>
                  <a:pt x="7606267" y="1415404"/>
                  <a:pt x="7586303" y="1423699"/>
                </a:cubicBezTo>
                <a:cubicBezTo>
                  <a:pt x="7604838" y="1424108"/>
                  <a:pt x="7636267" y="1466352"/>
                  <a:pt x="7621059" y="1486236"/>
                </a:cubicBezTo>
                <a:cubicBezTo>
                  <a:pt x="7624771" y="1516526"/>
                  <a:pt x="7640092" y="1537976"/>
                  <a:pt x="7633966" y="1569734"/>
                </a:cubicBezTo>
                <a:cubicBezTo>
                  <a:pt x="7636447" y="1570719"/>
                  <a:pt x="7638522" y="1572334"/>
                  <a:pt x="7640304" y="1574384"/>
                </a:cubicBezTo>
                <a:lnTo>
                  <a:pt x="7644628" y="1581242"/>
                </a:lnTo>
                <a:lnTo>
                  <a:pt x="7644313" y="1582567"/>
                </a:lnTo>
                <a:cubicBezTo>
                  <a:pt x="7644257" y="1587776"/>
                  <a:pt x="7645302" y="1590443"/>
                  <a:pt x="7646831" y="1591983"/>
                </a:cubicBezTo>
                <a:cubicBezTo>
                  <a:pt x="7647577" y="1592347"/>
                  <a:pt x="7648323" y="1592711"/>
                  <a:pt x="7649069" y="1593074"/>
                </a:cubicBezTo>
                <a:lnTo>
                  <a:pt x="7651326" y="1599230"/>
                </a:lnTo>
                <a:lnTo>
                  <a:pt x="7657195" y="1610539"/>
                </a:lnTo>
                <a:lnTo>
                  <a:pt x="7656957" y="1613422"/>
                </a:lnTo>
                <a:lnTo>
                  <a:pt x="7663730" y="1631673"/>
                </a:lnTo>
                <a:lnTo>
                  <a:pt x="7663189" y="1632289"/>
                </a:lnTo>
                <a:cubicBezTo>
                  <a:pt x="7662131" y="1634085"/>
                  <a:pt x="7661641" y="1636199"/>
                  <a:pt x="7662326" y="1639024"/>
                </a:cubicBezTo>
                <a:cubicBezTo>
                  <a:pt x="7651979" y="1640024"/>
                  <a:pt x="7659188" y="1642819"/>
                  <a:pt x="7662125" y="1651067"/>
                </a:cubicBezTo>
                <a:cubicBezTo>
                  <a:pt x="7646711" y="1654462"/>
                  <a:pt x="7660667" y="1674670"/>
                  <a:pt x="7653812" y="1683345"/>
                </a:cubicBezTo>
                <a:cubicBezTo>
                  <a:pt x="7656316" y="1689330"/>
                  <a:pt x="7658683" y="1695719"/>
                  <a:pt x="7660803" y="1702414"/>
                </a:cubicBezTo>
                <a:lnTo>
                  <a:pt x="7661867" y="1756201"/>
                </a:lnTo>
                <a:lnTo>
                  <a:pt x="7649453" y="1812530"/>
                </a:lnTo>
                <a:cubicBezTo>
                  <a:pt x="7649183" y="1833366"/>
                  <a:pt x="7644573" y="1851408"/>
                  <a:pt x="7647823" y="1869041"/>
                </a:cubicBezTo>
                <a:cubicBezTo>
                  <a:pt x="7644238" y="1876204"/>
                  <a:pt x="7642789" y="1882956"/>
                  <a:pt x="7648156" y="1889503"/>
                </a:cubicBezTo>
                <a:cubicBezTo>
                  <a:pt x="7646365" y="1908946"/>
                  <a:pt x="7638702" y="1913653"/>
                  <a:pt x="7644679" y="1925974"/>
                </a:cubicBezTo>
                <a:cubicBezTo>
                  <a:pt x="7632281" y="1936898"/>
                  <a:pt x="7637013" y="1937545"/>
                  <a:pt x="7640564" y="1942678"/>
                </a:cubicBezTo>
                <a:lnTo>
                  <a:pt x="7640816" y="1943410"/>
                </a:lnTo>
                <a:lnTo>
                  <a:pt x="7639044" y="1944904"/>
                </a:lnTo>
                <a:lnTo>
                  <a:pt x="7638223" y="1947993"/>
                </a:lnTo>
                <a:lnTo>
                  <a:pt x="7638752" y="1956430"/>
                </a:lnTo>
                <a:lnTo>
                  <a:pt x="7639407" y="1959603"/>
                </a:lnTo>
                <a:cubicBezTo>
                  <a:pt x="7639690" y="1961788"/>
                  <a:pt x="7639658" y="1963239"/>
                  <a:pt x="7639396" y="1964244"/>
                </a:cubicBezTo>
                <a:lnTo>
                  <a:pt x="7639249" y="1964361"/>
                </a:lnTo>
                <a:lnTo>
                  <a:pt x="7639521" y="1968708"/>
                </a:lnTo>
                <a:cubicBezTo>
                  <a:pt x="7640315" y="1976045"/>
                  <a:pt x="7641402" y="1983186"/>
                  <a:pt x="7642694" y="1989983"/>
                </a:cubicBezTo>
                <a:cubicBezTo>
                  <a:pt x="7634556" y="1995729"/>
                  <a:pt x="7644169" y="2020842"/>
                  <a:pt x="7628828" y="2018094"/>
                </a:cubicBezTo>
                <a:cubicBezTo>
                  <a:pt x="7630116" y="2027262"/>
                  <a:pt x="7636485" y="2032807"/>
                  <a:pt x="7626423" y="2029720"/>
                </a:cubicBezTo>
                <a:cubicBezTo>
                  <a:pt x="7626559" y="2032738"/>
                  <a:pt x="7625703" y="2034598"/>
                  <a:pt x="7624364" y="2035929"/>
                </a:cubicBezTo>
                <a:lnTo>
                  <a:pt x="7623733" y="2036314"/>
                </a:lnTo>
                <a:lnTo>
                  <a:pt x="7626847" y="2056711"/>
                </a:lnTo>
                <a:lnTo>
                  <a:pt x="7626090" y="2059419"/>
                </a:lnTo>
                <a:lnTo>
                  <a:pt x="7629618" y="2072712"/>
                </a:lnTo>
                <a:lnTo>
                  <a:pt x="7630641" y="2079581"/>
                </a:lnTo>
                <a:lnTo>
                  <a:pt x="7632577" y="2081522"/>
                </a:lnTo>
                <a:cubicBezTo>
                  <a:pt x="7633753" y="2083617"/>
                  <a:pt x="7634261" y="2086620"/>
                  <a:pt x="7633251" y="2091658"/>
                </a:cubicBezTo>
                <a:lnTo>
                  <a:pt x="7632707" y="2092825"/>
                </a:lnTo>
                <a:lnTo>
                  <a:pt x="7635575" y="2101184"/>
                </a:lnTo>
                <a:cubicBezTo>
                  <a:pt x="7636900" y="2103876"/>
                  <a:pt x="7638586" y="2106260"/>
                  <a:pt x="7640772" y="2108190"/>
                </a:cubicBezTo>
                <a:cubicBezTo>
                  <a:pt x="7629093" y="2136655"/>
                  <a:pt x="7639778" y="2163513"/>
                  <a:pt x="7637758" y="2194409"/>
                </a:cubicBezTo>
                <a:cubicBezTo>
                  <a:pt x="7619585" y="2207765"/>
                  <a:pt x="7641835" y="2261154"/>
                  <a:pt x="7659453" y="2268824"/>
                </a:cubicBezTo>
                <a:cubicBezTo>
                  <a:pt x="7644015" y="2268997"/>
                  <a:pt x="7665037" y="2307714"/>
                  <a:pt x="7665583" y="2317700"/>
                </a:cubicBezTo>
                <a:cubicBezTo>
                  <a:pt x="7665764" y="2321029"/>
                  <a:pt x="7663671" y="2321166"/>
                  <a:pt x="7657195" y="2315619"/>
                </a:cubicBezTo>
                <a:cubicBezTo>
                  <a:pt x="7658997" y="2326231"/>
                  <a:pt x="7650972" y="2337185"/>
                  <a:pt x="7644431" y="2331209"/>
                </a:cubicBezTo>
                <a:cubicBezTo>
                  <a:pt x="7658433" y="2363448"/>
                  <a:pt x="7644510" y="2411031"/>
                  <a:pt x="7650869" y="2447461"/>
                </a:cubicBezTo>
                <a:cubicBezTo>
                  <a:pt x="7635485" y="2467322"/>
                  <a:pt x="7649719" y="2456555"/>
                  <a:pt x="7646841" y="2477156"/>
                </a:cubicBezTo>
                <a:cubicBezTo>
                  <a:pt x="7661004" y="2471521"/>
                  <a:pt x="7638896" y="2502164"/>
                  <a:pt x="7654880" y="2503292"/>
                </a:cubicBezTo>
                <a:cubicBezTo>
                  <a:pt x="7653849" y="2507005"/>
                  <a:pt x="7652348" y="2510567"/>
                  <a:pt x="7650720" y="2514131"/>
                </a:cubicBezTo>
                <a:lnTo>
                  <a:pt x="7649876" y="2516003"/>
                </a:lnTo>
                <a:lnTo>
                  <a:pt x="7649263" y="2523483"/>
                </a:lnTo>
                <a:lnTo>
                  <a:pt x="7645633" y="2525592"/>
                </a:lnTo>
                <a:lnTo>
                  <a:pt x="7642233" y="2536851"/>
                </a:lnTo>
                <a:cubicBezTo>
                  <a:pt x="7641494" y="2541069"/>
                  <a:pt x="7641323" y="2545607"/>
                  <a:pt x="7642069" y="2550622"/>
                </a:cubicBezTo>
                <a:cubicBezTo>
                  <a:pt x="7648404" y="2562959"/>
                  <a:pt x="7640640" y="2582170"/>
                  <a:pt x="7641110" y="2599544"/>
                </a:cubicBezTo>
                <a:lnTo>
                  <a:pt x="7643071" y="2607523"/>
                </a:lnTo>
                <a:lnTo>
                  <a:pt x="7639801" y="2633566"/>
                </a:lnTo>
                <a:cubicBezTo>
                  <a:pt x="7639166" y="2640978"/>
                  <a:pt x="7638833" y="2648672"/>
                  <a:pt x="7639065" y="2656773"/>
                </a:cubicBezTo>
                <a:lnTo>
                  <a:pt x="7640624" y="2671810"/>
                </a:lnTo>
                <a:lnTo>
                  <a:pt x="7639332" y="2675751"/>
                </a:lnTo>
                <a:cubicBezTo>
                  <a:pt x="7639476" y="2682617"/>
                  <a:pt x="7644027" y="2691703"/>
                  <a:pt x="7638498" y="2690893"/>
                </a:cubicBezTo>
                <a:lnTo>
                  <a:pt x="7640415" y="2698606"/>
                </a:lnTo>
                <a:lnTo>
                  <a:pt x="7636002" y="2706218"/>
                </a:lnTo>
                <a:cubicBezTo>
                  <a:pt x="7634978" y="2707053"/>
                  <a:pt x="7633887" y="2707679"/>
                  <a:pt x="7632770" y="2708079"/>
                </a:cubicBezTo>
                <a:lnTo>
                  <a:pt x="7634220" y="2718854"/>
                </a:lnTo>
                <a:lnTo>
                  <a:pt x="7631061" y="2727688"/>
                </a:lnTo>
                <a:lnTo>
                  <a:pt x="7633127" y="2735389"/>
                </a:lnTo>
                <a:lnTo>
                  <a:pt x="7632661" y="2738584"/>
                </a:lnTo>
                <a:lnTo>
                  <a:pt x="7631098" y="2746529"/>
                </a:lnTo>
                <a:cubicBezTo>
                  <a:pt x="7630002" y="2750602"/>
                  <a:pt x="7628681" y="2755160"/>
                  <a:pt x="7627624" y="2760235"/>
                </a:cubicBezTo>
                <a:lnTo>
                  <a:pt x="7627140" y="2764511"/>
                </a:lnTo>
                <a:lnTo>
                  <a:pt x="7621827" y="2773820"/>
                </a:lnTo>
                <a:cubicBezTo>
                  <a:pt x="7617811" y="2780593"/>
                  <a:pt x="7615104" y="2785923"/>
                  <a:pt x="7617284" y="2791840"/>
                </a:cubicBezTo>
                <a:cubicBezTo>
                  <a:pt x="7612094" y="2801924"/>
                  <a:pt x="7597550" y="2808970"/>
                  <a:pt x="7601430" y="2823567"/>
                </a:cubicBezTo>
                <a:cubicBezTo>
                  <a:pt x="7594841" y="2819137"/>
                  <a:pt x="7600633" y="2839778"/>
                  <a:pt x="7593865" y="2842217"/>
                </a:cubicBezTo>
                <a:cubicBezTo>
                  <a:pt x="7588415" y="2843342"/>
                  <a:pt x="7588901" y="2849866"/>
                  <a:pt x="7586893" y="2854834"/>
                </a:cubicBezTo>
                <a:cubicBezTo>
                  <a:pt x="7581327" y="2858374"/>
                  <a:pt x="7576244" y="2883372"/>
                  <a:pt x="7577046" y="2892075"/>
                </a:cubicBezTo>
                <a:cubicBezTo>
                  <a:pt x="7582584" y="2916606"/>
                  <a:pt x="7560175" y="2936338"/>
                  <a:pt x="7564026" y="2955950"/>
                </a:cubicBezTo>
                <a:cubicBezTo>
                  <a:pt x="7563501" y="2961086"/>
                  <a:pt x="7562240" y="2965343"/>
                  <a:pt x="7560529" y="2969031"/>
                </a:cubicBezTo>
                <a:lnTo>
                  <a:pt x="7554631" y="2978222"/>
                </a:lnTo>
                <a:lnTo>
                  <a:pt x="7550747" y="2978564"/>
                </a:lnTo>
                <a:lnTo>
                  <a:pt x="7548359" y="2985429"/>
                </a:lnTo>
                <a:lnTo>
                  <a:pt x="7547120" y="2986826"/>
                </a:lnTo>
                <a:cubicBezTo>
                  <a:pt x="7544741" y="2989483"/>
                  <a:pt x="7542480" y="2992194"/>
                  <a:pt x="7540621" y="2995267"/>
                </a:cubicBezTo>
                <a:cubicBezTo>
                  <a:pt x="7555200" y="3003715"/>
                  <a:pt x="7527208" y="3022799"/>
                  <a:pt x="7541739" y="3023946"/>
                </a:cubicBezTo>
                <a:cubicBezTo>
                  <a:pt x="7534059" y="3042303"/>
                  <a:pt x="7549904" y="3038579"/>
                  <a:pt x="7530781" y="3050462"/>
                </a:cubicBezTo>
                <a:cubicBezTo>
                  <a:pt x="7527838" y="3088204"/>
                  <a:pt x="7503338" y="3127251"/>
                  <a:pt x="7508515" y="3164510"/>
                </a:cubicBezTo>
                <a:cubicBezTo>
                  <a:pt x="7503888" y="3155782"/>
                  <a:pt x="7493770" y="3162549"/>
                  <a:pt x="7492866" y="3173520"/>
                </a:cubicBezTo>
                <a:cubicBezTo>
                  <a:pt x="7474179" y="3140376"/>
                  <a:pt x="7498581" y="3226463"/>
                  <a:pt x="7479395" y="3217191"/>
                </a:cubicBezTo>
                <a:cubicBezTo>
                  <a:pt x="7493905" y="3232643"/>
                  <a:pt x="7501608" y="3293915"/>
                  <a:pt x="7481475" y="3298298"/>
                </a:cubicBezTo>
                <a:cubicBezTo>
                  <a:pt x="7472089" y="3326890"/>
                  <a:pt x="7475493" y="3357480"/>
                  <a:pt x="7457722" y="3379292"/>
                </a:cubicBezTo>
                <a:cubicBezTo>
                  <a:pt x="7459285" y="3382143"/>
                  <a:pt x="7460273" y="3385199"/>
                  <a:pt x="7460850" y="3388381"/>
                </a:cubicBezTo>
                <a:lnTo>
                  <a:pt x="7461482" y="3397694"/>
                </a:lnTo>
                <a:lnTo>
                  <a:pt x="7460695" y="3398556"/>
                </a:lnTo>
                <a:cubicBezTo>
                  <a:pt x="7458532" y="3402904"/>
                  <a:pt x="7458275" y="3406007"/>
                  <a:pt x="7458858" y="3408553"/>
                </a:cubicBezTo>
                <a:lnTo>
                  <a:pt x="7460185" y="3411299"/>
                </a:lnTo>
                <a:lnTo>
                  <a:pt x="7459468" y="3418333"/>
                </a:lnTo>
                <a:lnTo>
                  <a:pt x="7459515" y="3432662"/>
                </a:lnTo>
                <a:lnTo>
                  <a:pt x="7458154" y="3434902"/>
                </a:lnTo>
                <a:lnTo>
                  <a:pt x="7456091" y="3455825"/>
                </a:lnTo>
                <a:cubicBezTo>
                  <a:pt x="7455865" y="3455850"/>
                  <a:pt x="7455638" y="3455877"/>
                  <a:pt x="7455413" y="3455903"/>
                </a:cubicBezTo>
                <a:cubicBezTo>
                  <a:pt x="7453843" y="3456557"/>
                  <a:pt x="7452596" y="3457940"/>
                  <a:pt x="7451989" y="3460886"/>
                </a:cubicBezTo>
                <a:cubicBezTo>
                  <a:pt x="7443388" y="3453296"/>
                  <a:pt x="7447961" y="3461529"/>
                  <a:pt x="7446929" y="3470886"/>
                </a:cubicBezTo>
                <a:cubicBezTo>
                  <a:pt x="7433341" y="3461186"/>
                  <a:pt x="7436171" y="3489615"/>
                  <a:pt x="7427213" y="3491353"/>
                </a:cubicBezTo>
                <a:cubicBezTo>
                  <a:pt x="7426761" y="3498443"/>
                  <a:pt x="7426037" y="3505767"/>
                  <a:pt x="7424990" y="3513143"/>
                </a:cubicBezTo>
                <a:lnTo>
                  <a:pt x="7424186" y="3517424"/>
                </a:lnTo>
                <a:cubicBezTo>
                  <a:pt x="7424132" y="3517438"/>
                  <a:pt x="7424077" y="3517453"/>
                  <a:pt x="7424024" y="3517467"/>
                </a:cubicBezTo>
                <a:cubicBezTo>
                  <a:pt x="7423536" y="3518305"/>
                  <a:pt x="7423153" y="3519678"/>
                  <a:pt x="7422883" y="3521896"/>
                </a:cubicBezTo>
                <a:lnTo>
                  <a:pt x="7422723" y="3525229"/>
                </a:lnTo>
                <a:lnTo>
                  <a:pt x="7421163" y="3533534"/>
                </a:lnTo>
                <a:lnTo>
                  <a:pt x="7419650" y="3536108"/>
                </a:lnTo>
                <a:lnTo>
                  <a:pt x="7417640" y="3536718"/>
                </a:lnTo>
                <a:lnTo>
                  <a:pt x="7417697" y="3537534"/>
                </a:lnTo>
                <a:cubicBezTo>
                  <a:pt x="7419749" y="3544077"/>
                  <a:pt x="7423989" y="3546875"/>
                  <a:pt x="7409814" y="3551598"/>
                </a:cubicBezTo>
                <a:cubicBezTo>
                  <a:pt x="7412376" y="3566128"/>
                  <a:pt x="7404108" y="3567090"/>
                  <a:pt x="7397719" y="3584844"/>
                </a:cubicBezTo>
                <a:cubicBezTo>
                  <a:pt x="7401116" y="3593573"/>
                  <a:pt x="7398130" y="3599358"/>
                  <a:pt x="7393057" y="3604546"/>
                </a:cubicBezTo>
                <a:cubicBezTo>
                  <a:pt x="7391792" y="3622895"/>
                  <a:pt x="7383125" y="3638008"/>
                  <a:pt x="7377811" y="3657793"/>
                </a:cubicBezTo>
                <a:cubicBezTo>
                  <a:pt x="7379886" y="3680874"/>
                  <a:pt x="7366255" y="3689531"/>
                  <a:pt x="7360624" y="3710685"/>
                </a:cubicBezTo>
                <a:cubicBezTo>
                  <a:pt x="7367950" y="3731637"/>
                  <a:pt x="7347999" y="3723947"/>
                  <a:pt x="7341489" y="3734006"/>
                </a:cubicBezTo>
                <a:lnTo>
                  <a:pt x="7340478" y="3737028"/>
                </a:lnTo>
                <a:lnTo>
                  <a:pt x="7340489" y="3745476"/>
                </a:lnTo>
                <a:lnTo>
                  <a:pt x="7340950" y="3748687"/>
                </a:lnTo>
                <a:cubicBezTo>
                  <a:pt x="7341098" y="3750887"/>
                  <a:pt x="7340976" y="3752333"/>
                  <a:pt x="7340653" y="3753314"/>
                </a:cubicBezTo>
                <a:lnTo>
                  <a:pt x="7340500" y="3753419"/>
                </a:lnTo>
                <a:lnTo>
                  <a:pt x="7340506" y="3757774"/>
                </a:lnTo>
                <a:cubicBezTo>
                  <a:pt x="7340847" y="3765147"/>
                  <a:pt x="7341495" y="3772345"/>
                  <a:pt x="7342369" y="3779218"/>
                </a:cubicBezTo>
                <a:cubicBezTo>
                  <a:pt x="7333890" y="3784348"/>
                  <a:pt x="7341949" y="3810090"/>
                  <a:pt x="7326800" y="3806225"/>
                </a:cubicBezTo>
                <a:cubicBezTo>
                  <a:pt x="7327524" y="3815461"/>
                  <a:pt x="7333545" y="3821456"/>
                  <a:pt x="7323686" y="3817640"/>
                </a:cubicBezTo>
                <a:cubicBezTo>
                  <a:pt x="7323637" y="3820659"/>
                  <a:pt x="7322668" y="3822449"/>
                  <a:pt x="7321247" y="3823678"/>
                </a:cubicBezTo>
                <a:lnTo>
                  <a:pt x="7320595" y="3824018"/>
                </a:lnTo>
                <a:lnTo>
                  <a:pt x="7322453" y="3844579"/>
                </a:lnTo>
                <a:lnTo>
                  <a:pt x="7321532" y="3847225"/>
                </a:lnTo>
                <a:lnTo>
                  <a:pt x="7324238" y="3860736"/>
                </a:lnTo>
                <a:lnTo>
                  <a:pt x="7324840" y="3867658"/>
                </a:lnTo>
                <a:lnTo>
                  <a:pt x="7326655" y="3869733"/>
                </a:lnTo>
                <a:cubicBezTo>
                  <a:pt x="7327701" y="3871909"/>
                  <a:pt x="7328023" y="3874942"/>
                  <a:pt x="7326706" y="3879891"/>
                </a:cubicBezTo>
                <a:lnTo>
                  <a:pt x="7326093" y="3881013"/>
                </a:lnTo>
                <a:lnTo>
                  <a:pt x="7328442" y="3889558"/>
                </a:lnTo>
                <a:cubicBezTo>
                  <a:pt x="7329602" y="3892339"/>
                  <a:pt x="7331138" y="3894839"/>
                  <a:pt x="7333203" y="3896924"/>
                </a:cubicBezTo>
                <a:cubicBezTo>
                  <a:pt x="7319795" y="3924445"/>
                  <a:pt x="7328820" y="3952004"/>
                  <a:pt x="7324908" y="3982658"/>
                </a:cubicBezTo>
                <a:cubicBezTo>
                  <a:pt x="7325522" y="4017325"/>
                  <a:pt x="7327874" y="4041416"/>
                  <a:pt x="7327588" y="4064228"/>
                </a:cubicBezTo>
                <a:cubicBezTo>
                  <a:pt x="7328735" y="4074940"/>
                  <a:pt x="7329351" y="4153102"/>
                  <a:pt x="7323186" y="4146664"/>
                </a:cubicBezTo>
                <a:cubicBezTo>
                  <a:pt x="7335189" y="4179829"/>
                  <a:pt x="7318370" y="4199117"/>
                  <a:pt x="7322488" y="4235901"/>
                </a:cubicBezTo>
                <a:cubicBezTo>
                  <a:pt x="7305909" y="4254573"/>
                  <a:pt x="7320783" y="4244884"/>
                  <a:pt x="7316645" y="4265209"/>
                </a:cubicBezTo>
                <a:cubicBezTo>
                  <a:pt x="7331133" y="4260631"/>
                  <a:pt x="7307179" y="4289560"/>
                  <a:pt x="7323069" y="4291857"/>
                </a:cubicBezTo>
                <a:cubicBezTo>
                  <a:pt x="7321814" y="4295483"/>
                  <a:pt x="7320095" y="4298923"/>
                  <a:pt x="7318251" y="4302359"/>
                </a:cubicBezTo>
                <a:lnTo>
                  <a:pt x="7317295" y="4304161"/>
                </a:lnTo>
                <a:lnTo>
                  <a:pt x="7316223" y="4311573"/>
                </a:lnTo>
                <a:lnTo>
                  <a:pt x="7312469" y="4313411"/>
                </a:lnTo>
                <a:lnTo>
                  <a:pt x="7306447" y="4403491"/>
                </a:lnTo>
                <a:cubicBezTo>
                  <a:pt x="7308849" y="4411399"/>
                  <a:pt x="7308497" y="4436984"/>
                  <a:pt x="7303688" y="4442497"/>
                </a:cubicBezTo>
                <a:cubicBezTo>
                  <a:pt x="7302637" y="4447969"/>
                  <a:pt x="7304327" y="4453942"/>
                  <a:pt x="7299181" y="4457128"/>
                </a:cubicBezTo>
                <a:cubicBezTo>
                  <a:pt x="7296154" y="4469016"/>
                  <a:pt x="7289197" y="4496240"/>
                  <a:pt x="7285530" y="4513823"/>
                </a:cubicBezTo>
                <a:cubicBezTo>
                  <a:pt x="7288769" y="4518560"/>
                  <a:pt x="7287100" y="4524649"/>
                  <a:pt x="7284412" y="4532609"/>
                </a:cubicBezTo>
                <a:lnTo>
                  <a:pt x="7282601" y="4540125"/>
                </a:lnTo>
                <a:lnTo>
                  <a:pt x="7291785" y="4563650"/>
                </a:lnTo>
                <a:lnTo>
                  <a:pt x="7284191" y="4636427"/>
                </a:lnTo>
                <a:lnTo>
                  <a:pt x="7292797" y="4672055"/>
                </a:lnTo>
                <a:cubicBezTo>
                  <a:pt x="7294304" y="4686552"/>
                  <a:pt x="7294421" y="4700466"/>
                  <a:pt x="7295425" y="4713953"/>
                </a:cubicBezTo>
                <a:cubicBezTo>
                  <a:pt x="7296104" y="4744441"/>
                  <a:pt x="7280378" y="4723911"/>
                  <a:pt x="7292574" y="4762180"/>
                </a:cubicBezTo>
                <a:cubicBezTo>
                  <a:pt x="7286719" y="4766152"/>
                  <a:pt x="7286266" y="4770971"/>
                  <a:pt x="7288689" y="4779168"/>
                </a:cubicBezTo>
                <a:cubicBezTo>
                  <a:pt x="7288592" y="4793971"/>
                  <a:pt x="7274303" y="4792486"/>
                  <a:pt x="7282355" y="4807636"/>
                </a:cubicBezTo>
                <a:cubicBezTo>
                  <a:pt x="7278556" y="4806204"/>
                  <a:pt x="7277539" y="4813202"/>
                  <a:pt x="7276505" y="4819678"/>
                </a:cubicBezTo>
                <a:lnTo>
                  <a:pt x="7273752" y="4823797"/>
                </a:lnTo>
                <a:lnTo>
                  <a:pt x="7283683" y="4847794"/>
                </a:lnTo>
                <a:cubicBezTo>
                  <a:pt x="7296832" y="4890479"/>
                  <a:pt x="7302379" y="4941877"/>
                  <a:pt x="7311552" y="4978326"/>
                </a:cubicBezTo>
                <a:cubicBezTo>
                  <a:pt x="7284161" y="4998846"/>
                  <a:pt x="7309660" y="4989594"/>
                  <a:pt x="7304880" y="5015024"/>
                </a:cubicBezTo>
                <a:cubicBezTo>
                  <a:pt x="7330355" y="5012307"/>
                  <a:pt x="7291032" y="5044485"/>
                  <a:pt x="7319932" y="5050993"/>
                </a:cubicBezTo>
                <a:cubicBezTo>
                  <a:pt x="7318148" y="5055414"/>
                  <a:pt x="7315506" y="5059493"/>
                  <a:pt x="7312641" y="5063537"/>
                </a:cubicBezTo>
                <a:lnTo>
                  <a:pt x="7311153" y="5065661"/>
                </a:lnTo>
                <a:lnTo>
                  <a:pt x="7310197" y="5075032"/>
                </a:lnTo>
                <a:lnTo>
                  <a:pt x="7303683" y="5076576"/>
                </a:lnTo>
                <a:lnTo>
                  <a:pt x="7297768" y="5089898"/>
                </a:lnTo>
                <a:cubicBezTo>
                  <a:pt x="7296519" y="5095057"/>
                  <a:pt x="7296302" y="5100805"/>
                  <a:pt x="7297750" y="5107454"/>
                </a:cubicBezTo>
                <a:cubicBezTo>
                  <a:pt x="7309447" y="5125240"/>
                  <a:pt x="7295812" y="5147341"/>
                  <a:pt x="7297014" y="5169708"/>
                </a:cubicBezTo>
                <a:lnTo>
                  <a:pt x="7300719" y="5180532"/>
                </a:lnTo>
                <a:lnTo>
                  <a:pt x="7295705" y="5210620"/>
                </a:lnTo>
                <a:lnTo>
                  <a:pt x="7296901" y="5212749"/>
                </a:lnTo>
                <a:cubicBezTo>
                  <a:pt x="7296704" y="5218058"/>
                  <a:pt x="7294377" y="5228574"/>
                  <a:pt x="7294523" y="5242477"/>
                </a:cubicBezTo>
                <a:lnTo>
                  <a:pt x="7297776" y="5296160"/>
                </a:lnTo>
                <a:lnTo>
                  <a:pt x="7289955" y="5304499"/>
                </a:lnTo>
                <a:lnTo>
                  <a:pt x="7286210" y="5305374"/>
                </a:lnTo>
                <a:lnTo>
                  <a:pt x="7286995" y="5320092"/>
                </a:lnTo>
                <a:lnTo>
                  <a:pt x="7281550" y="5330613"/>
                </a:lnTo>
                <a:lnTo>
                  <a:pt x="7285354" y="5340890"/>
                </a:lnTo>
                <a:lnTo>
                  <a:pt x="7281914" y="5354491"/>
                </a:lnTo>
                <a:cubicBezTo>
                  <a:pt x="7280017" y="5359352"/>
                  <a:pt x="7277725" y="5364763"/>
                  <a:pt x="7275918" y="5370917"/>
                </a:cubicBezTo>
                <a:lnTo>
                  <a:pt x="7267655" y="5384350"/>
                </a:lnTo>
                <a:lnTo>
                  <a:pt x="7263791" y="5406610"/>
                </a:lnTo>
                <a:cubicBezTo>
                  <a:pt x="7260956" y="5423841"/>
                  <a:pt x="7257650" y="5440271"/>
                  <a:pt x="7251522" y="5456222"/>
                </a:cubicBezTo>
                <a:cubicBezTo>
                  <a:pt x="7253699" y="5469913"/>
                  <a:pt x="7252931" y="5482529"/>
                  <a:pt x="7242311" y="5493751"/>
                </a:cubicBezTo>
                <a:cubicBezTo>
                  <a:pt x="7236636" y="5529727"/>
                  <a:pt x="7245809" y="5539513"/>
                  <a:pt x="7231835" y="5561252"/>
                </a:cubicBezTo>
                <a:cubicBezTo>
                  <a:pt x="7236311" y="5568555"/>
                  <a:pt x="7238499" y="5573475"/>
                  <a:pt x="7239152" y="5577121"/>
                </a:cubicBezTo>
                <a:cubicBezTo>
                  <a:pt x="7241111" y="5588065"/>
                  <a:pt x="7229268" y="5587525"/>
                  <a:pt x="7224043" y="5605355"/>
                </a:cubicBezTo>
                <a:cubicBezTo>
                  <a:pt x="7216774" y="5624244"/>
                  <a:pt x="7213225" y="5590845"/>
                  <a:pt x="7209229" y="5609118"/>
                </a:cubicBezTo>
                <a:cubicBezTo>
                  <a:pt x="7212098" y="5628346"/>
                  <a:pt x="7194168" y="5628785"/>
                  <a:pt x="7198222" y="5648700"/>
                </a:cubicBezTo>
                <a:cubicBezTo>
                  <a:pt x="7212577" y="5642705"/>
                  <a:pt x="7189541" y="5689259"/>
                  <a:pt x="7201221" y="5689771"/>
                </a:cubicBezTo>
                <a:cubicBezTo>
                  <a:pt x="7181618" y="5708428"/>
                  <a:pt x="7201258" y="5715573"/>
                  <a:pt x="7192555" y="5739098"/>
                </a:cubicBezTo>
                <a:cubicBezTo>
                  <a:pt x="7184486" y="5750478"/>
                  <a:pt x="7182208" y="5758416"/>
                  <a:pt x="7187522" y="5768603"/>
                </a:cubicBezTo>
                <a:cubicBezTo>
                  <a:pt x="7148692" y="5821144"/>
                  <a:pt x="7181577" y="5799065"/>
                  <a:pt x="7162500" y="5846928"/>
                </a:cubicBezTo>
                <a:lnTo>
                  <a:pt x="7160827" y="5850799"/>
                </a:lnTo>
                <a:lnTo>
                  <a:pt x="7163312" y="5866636"/>
                </a:lnTo>
                <a:cubicBezTo>
                  <a:pt x="7163884" y="5867070"/>
                  <a:pt x="7164455" y="5867505"/>
                  <a:pt x="7165029" y="5867939"/>
                </a:cubicBezTo>
                <a:lnTo>
                  <a:pt x="7142501" y="5914339"/>
                </a:lnTo>
                <a:lnTo>
                  <a:pt x="7143151" y="5921221"/>
                </a:lnTo>
                <a:lnTo>
                  <a:pt x="7123808" y="5950546"/>
                </a:lnTo>
                <a:lnTo>
                  <a:pt x="7116299" y="5966186"/>
                </a:lnTo>
                <a:lnTo>
                  <a:pt x="7106117" y="5983669"/>
                </a:lnTo>
                <a:lnTo>
                  <a:pt x="7109622" y="5995569"/>
                </a:lnTo>
                <a:cubicBezTo>
                  <a:pt x="7114727" y="6023526"/>
                  <a:pt x="7092983" y="6067450"/>
                  <a:pt x="7116605" y="6077139"/>
                </a:cubicBezTo>
                <a:cubicBezTo>
                  <a:pt x="7102148" y="6089933"/>
                  <a:pt x="7125501" y="6101908"/>
                  <a:pt x="7127573" y="6115892"/>
                </a:cubicBezTo>
                <a:cubicBezTo>
                  <a:pt x="7118381" y="6127056"/>
                  <a:pt x="7126331" y="6132595"/>
                  <a:pt x="7128098" y="6142737"/>
                </a:cubicBezTo>
                <a:cubicBezTo>
                  <a:pt x="7122429" y="6147329"/>
                  <a:pt x="7122724" y="6155912"/>
                  <a:pt x="7129375" y="6158833"/>
                </a:cubicBezTo>
                <a:cubicBezTo>
                  <a:pt x="7144709" y="6154689"/>
                  <a:pt x="7137060" y="6184499"/>
                  <a:pt x="7147635" y="6186714"/>
                </a:cubicBezTo>
                <a:cubicBezTo>
                  <a:pt x="7149842" y="6204016"/>
                  <a:pt x="7136414" y="6279145"/>
                  <a:pt x="7153343" y="6291871"/>
                </a:cubicBezTo>
                <a:cubicBezTo>
                  <a:pt x="7161381" y="6326852"/>
                  <a:pt x="7134450" y="6377408"/>
                  <a:pt x="7134923" y="6392273"/>
                </a:cubicBezTo>
                <a:cubicBezTo>
                  <a:pt x="7103997" y="6407024"/>
                  <a:pt x="7185503" y="6478818"/>
                  <a:pt x="7187236" y="6541940"/>
                </a:cubicBezTo>
                <a:cubicBezTo>
                  <a:pt x="7184250" y="6550446"/>
                  <a:pt x="7184290" y="6554993"/>
                  <a:pt x="7191340" y="6557275"/>
                </a:cubicBezTo>
                <a:cubicBezTo>
                  <a:pt x="7195412" y="6573685"/>
                  <a:pt x="7202070" y="6606060"/>
                  <a:pt x="7211670" y="6640404"/>
                </a:cubicBezTo>
                <a:cubicBezTo>
                  <a:pt x="7219591" y="6666216"/>
                  <a:pt x="7212698" y="6793331"/>
                  <a:pt x="7221085" y="6827708"/>
                </a:cubicBezTo>
                <a:lnTo>
                  <a:pt x="7227698" y="6857999"/>
                </a:lnTo>
                <a:lnTo>
                  <a:pt x="0" y="68579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2739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1C00B8B-D04E-47B8-AAA0-04F260CAF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Type 1 Result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FA8CFA0-57B5-B759-2DF7-3959FF890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82" y="1655276"/>
            <a:ext cx="10185035" cy="491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810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1C00B8B-D04E-47B8-AAA0-04F260CAF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Type 3 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6B2825B-C011-D50D-563B-512843D1B5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269" t="54320" r="10233"/>
          <a:stretch/>
        </p:blipFill>
        <p:spPr bwMode="auto">
          <a:xfrm>
            <a:off x="838200" y="2547203"/>
            <a:ext cx="10515600" cy="29081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81124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1C00B8B-D04E-47B8-AAA0-04F260CAF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4000" dirty="0">
                <a:solidFill>
                  <a:srgbClr val="FFFFFF"/>
                </a:solidFill>
              </a:rPr>
              <a:t>Type 3 Result 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F068F3E-4E3C-5A88-D3D6-7B61FA8CB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9121" y="1728514"/>
            <a:ext cx="9896048" cy="477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623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48409BA-C824-8A4D-6653-F087CC61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PCB (Original)</a:t>
            </a:r>
          </a:p>
        </p:txBody>
      </p:sp>
      <p:pic>
        <p:nvPicPr>
          <p:cNvPr id="4" name="內容版面配置區 3" descr="一張含有 地圖, 螢幕擷取畫面, 文字, 圖表 的圖片&#10;&#10;自動產生的描述">
            <a:extLst>
              <a:ext uri="{FF2B5EF4-FFF2-40B4-BE49-F238E27FC236}">
                <a16:creationId xmlns:a16="http://schemas.microsoft.com/office/drawing/2014/main" id="{DD655EE4-3749-2268-1DF3-B9B6DA66B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4330" y="1966293"/>
            <a:ext cx="9523339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55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1C00B8B-D04E-47B8-AAA0-04F260CAF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PCB (Modified)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84426B3-2497-2BED-87A0-392925EE0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0953" y="1966293"/>
            <a:ext cx="10150094" cy="464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83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9DE5A4B-76DC-6235-D25A-849226973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Open Loop Converter (Ideal)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內容版面配置區 9">
                <a:extLst>
                  <a:ext uri="{FF2B5EF4-FFF2-40B4-BE49-F238E27FC236}">
                    <a16:creationId xmlns:a16="http://schemas.microsoft.com/office/drawing/2014/main" id="{3903BA45-91AA-209E-A122-68ACA50AFDA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77768665"/>
                  </p:ext>
                </p:extLst>
              </p:nvPr>
            </p:nvGraphicFramePr>
            <p:xfrm>
              <a:off x="1037331" y="2318996"/>
              <a:ext cx="10117338" cy="374675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7712982">
                      <a:extLst>
                        <a:ext uri="{9D8B030D-6E8A-4147-A177-3AD203B41FA5}">
                          <a16:colId xmlns:a16="http://schemas.microsoft.com/office/drawing/2014/main" val="3722219850"/>
                        </a:ext>
                      </a:extLst>
                    </a:gridCol>
                    <a:gridCol w="2404356">
                      <a:extLst>
                        <a:ext uri="{9D8B030D-6E8A-4147-A177-3AD203B41FA5}">
                          <a16:colId xmlns:a16="http://schemas.microsoft.com/office/drawing/2014/main" val="3156837324"/>
                        </a:ext>
                      </a:extLst>
                    </a:gridCol>
                  </a:tblGrid>
                  <a:tr h="540639">
                    <a:tc>
                      <a:txBody>
                        <a:bodyPr/>
                        <a:lstStyle/>
                        <a:p>
                          <a:pPr>
                            <a:tabLst>
                              <a:tab pos="3636010" algn="l"/>
                            </a:tabLst>
                          </a:pPr>
                          <a:r>
                            <a:rPr lang="en-US" sz="3300" b="1" kern="0">
                              <a:effectLst/>
                              <a:latin typeface="Arial" panose="020B0604020202020204" pitchFamily="34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a:t>Switching Frequency </a:t>
                          </a:r>
                          <a:endParaRPr lang="zh-TW" sz="39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94805" marR="94805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tabLst>
                              <a:tab pos="3636010" algn="l"/>
                            </a:tabLst>
                          </a:pPr>
                          <a:r>
                            <a:rPr lang="en-US" sz="3300" kern="0">
                              <a:effectLst/>
                              <a:latin typeface="Arial" panose="020B0604020202020204" pitchFamily="34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a:t>100kHz</a:t>
                          </a:r>
                          <a:endParaRPr lang="zh-TW" sz="33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94805" marR="94805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53857798"/>
                      </a:ext>
                    </a:extLst>
                  </a:tr>
                  <a:tr h="540639">
                    <a:tc>
                      <a:txBody>
                        <a:bodyPr/>
                        <a:lstStyle/>
                        <a:p>
                          <a:pPr>
                            <a:tabLst>
                              <a:tab pos="3636010" algn="l"/>
                            </a:tabLst>
                          </a:pPr>
                          <a:r>
                            <a:rPr lang="en-US" sz="3300" b="1" kern="0">
                              <a:effectLst/>
                              <a:latin typeface="Arial" panose="020B0604020202020204" pitchFamily="34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a:t>Duty Cycle </a:t>
                          </a:r>
                          <a:endParaRPr lang="zh-TW" sz="33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94805" marR="94805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tabLst>
                              <a:tab pos="3636010" algn="l"/>
                            </a:tabLst>
                          </a:pPr>
                          <a:r>
                            <a:rPr lang="en-US" sz="3300" kern="0">
                              <a:effectLst/>
                              <a:latin typeface="Arial" panose="020B0604020202020204" pitchFamily="34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a:t>40%</a:t>
                          </a:r>
                          <a:endParaRPr lang="zh-TW" sz="33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94805" marR="94805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46870368"/>
                      </a:ext>
                    </a:extLst>
                  </a:tr>
                  <a:tr h="1043559">
                    <a:tc>
                      <a:txBody>
                        <a:bodyPr/>
                        <a:lstStyle/>
                        <a:p>
                          <a:pPr>
                            <a:tabLst>
                              <a:tab pos="3636010" algn="l"/>
                            </a:tabLst>
                          </a:pPr>
                          <a:r>
                            <a:rPr lang="en-US" sz="3300" b="1" kern="0">
                              <a:effectLst/>
                              <a:latin typeface="Arial" panose="020B0604020202020204" pitchFamily="34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a:t>Turns ratio of forward converter transformer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3300" b="1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300" b="1" i="1" kern="0"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sz="3300" b="1" i="1" kern="0"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3300" b="1" i="1" kern="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zh-TW" sz="3300" b="1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300" b="1" i="1" kern="0"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sz="3300" b="1" i="1" kern="0"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3300" b="1" kern="0">
                              <a:effectLst/>
                              <a:latin typeface="Arial" panose="020B0604020202020204" pitchFamily="34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TW" sz="33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94805" marR="94805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tabLst>
                              <a:tab pos="3636010" algn="l"/>
                            </a:tabLst>
                          </a:pPr>
                          <a:r>
                            <a:rPr lang="en-US" sz="3300" kern="0">
                              <a:effectLst/>
                              <a:latin typeface="Arial" panose="020B0604020202020204" pitchFamily="34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a:t>1.75 (7:4)</a:t>
                          </a:r>
                          <a:endParaRPr lang="zh-TW" sz="33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94805" marR="94805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60312763"/>
                      </a:ext>
                    </a:extLst>
                  </a:tr>
                  <a:tr h="540639">
                    <a:tc>
                      <a:txBody>
                        <a:bodyPr/>
                        <a:lstStyle/>
                        <a:p>
                          <a:pPr>
                            <a:tabLst>
                              <a:tab pos="3636010" algn="l"/>
                            </a:tabLst>
                          </a:pPr>
                          <a:r>
                            <a:rPr lang="en-US" sz="3300" b="1" kern="0">
                              <a:effectLst/>
                              <a:latin typeface="Arial" panose="020B0604020202020204" pitchFamily="34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a:t>Output Filter Inductor</a:t>
                          </a:r>
                          <a:endParaRPr lang="zh-TW" sz="33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94805" marR="94805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tabLst>
                              <a:tab pos="3636010" algn="l"/>
                            </a:tabLst>
                          </a:pPr>
                          <a:r>
                            <a:rPr lang="en-US" sz="3300" kern="0">
                              <a:effectLst/>
                              <a:latin typeface="Arial" panose="020B0604020202020204" pitchFamily="34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a:t>25.6µH</a:t>
                          </a:r>
                          <a:endParaRPr lang="zh-TW" sz="33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94805" marR="94805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87098765"/>
                      </a:ext>
                    </a:extLst>
                  </a:tr>
                  <a:tr h="540639">
                    <a:tc>
                      <a:txBody>
                        <a:bodyPr/>
                        <a:lstStyle/>
                        <a:p>
                          <a:pPr>
                            <a:tabLst>
                              <a:tab pos="3636010" algn="l"/>
                            </a:tabLst>
                          </a:pPr>
                          <a:r>
                            <a:rPr lang="en-US" sz="3300" b="1" kern="0">
                              <a:effectLst/>
                              <a:latin typeface="Arial" panose="020B0604020202020204" pitchFamily="34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a:t>Output Filter Capacitor </a:t>
                          </a:r>
                          <a:endParaRPr lang="zh-TW" sz="33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94805" marR="94805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tabLst>
                              <a:tab pos="3636010" algn="l"/>
                            </a:tabLst>
                          </a:pPr>
                          <a:r>
                            <a:rPr lang="en-US" sz="3300" kern="0">
                              <a:effectLst/>
                              <a:latin typeface="Arial" panose="020B0604020202020204" pitchFamily="34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a:t>234.375µF</a:t>
                          </a:r>
                          <a:endParaRPr lang="zh-TW" sz="33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94805" marR="94805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3901199"/>
                      </a:ext>
                    </a:extLst>
                  </a:tr>
                  <a:tr h="540639">
                    <a:tc>
                      <a:txBody>
                        <a:bodyPr/>
                        <a:lstStyle/>
                        <a:p>
                          <a:r>
                            <a:rPr lang="en-GB" sz="3300" b="1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Output voltage ripple (peak to peak) </a:t>
                          </a:r>
                          <a:endParaRPr lang="zh-TW" sz="3300">
                            <a:solidFill>
                              <a:srgbClr val="000000"/>
                            </a:solidFill>
                            <a:effectLst/>
                            <a:latin typeface="Tahoma" panose="020B060403050404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94805" marR="94805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tabLst>
                              <a:tab pos="3636010" algn="l"/>
                            </a:tabLst>
                          </a:pPr>
                          <a:r>
                            <a:rPr lang="en-US" sz="3300" kern="0" dirty="0">
                              <a:effectLst/>
                              <a:latin typeface="Arial" panose="020B0604020202020204" pitchFamily="34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a:t>0.01</a:t>
                          </a:r>
                          <a:endParaRPr lang="zh-TW" sz="3300" kern="100" dirty="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94805" marR="94805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194550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內容版面配置區 9">
                <a:extLst>
                  <a:ext uri="{FF2B5EF4-FFF2-40B4-BE49-F238E27FC236}">
                    <a16:creationId xmlns:a16="http://schemas.microsoft.com/office/drawing/2014/main" id="{3903BA45-91AA-209E-A122-68ACA50AFDA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77768665"/>
                  </p:ext>
                </p:extLst>
              </p:nvPr>
            </p:nvGraphicFramePr>
            <p:xfrm>
              <a:off x="1037331" y="2318996"/>
              <a:ext cx="10117338" cy="374675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7712982">
                      <a:extLst>
                        <a:ext uri="{9D8B030D-6E8A-4147-A177-3AD203B41FA5}">
                          <a16:colId xmlns:a16="http://schemas.microsoft.com/office/drawing/2014/main" val="3722219850"/>
                        </a:ext>
                      </a:extLst>
                    </a:gridCol>
                    <a:gridCol w="2404356">
                      <a:extLst>
                        <a:ext uri="{9D8B030D-6E8A-4147-A177-3AD203B41FA5}">
                          <a16:colId xmlns:a16="http://schemas.microsoft.com/office/drawing/2014/main" val="3156837324"/>
                        </a:ext>
                      </a:extLst>
                    </a:gridCol>
                  </a:tblGrid>
                  <a:tr h="540639">
                    <a:tc>
                      <a:txBody>
                        <a:bodyPr/>
                        <a:lstStyle/>
                        <a:p>
                          <a:pPr>
                            <a:tabLst>
                              <a:tab pos="3636010" algn="l"/>
                            </a:tabLst>
                          </a:pPr>
                          <a:r>
                            <a:rPr lang="en-US" sz="3300" b="1" kern="0">
                              <a:effectLst/>
                              <a:latin typeface="Arial" panose="020B0604020202020204" pitchFamily="34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a:t>Switching Frequency </a:t>
                          </a:r>
                          <a:endParaRPr lang="zh-TW" sz="39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94805" marR="94805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tabLst>
                              <a:tab pos="3636010" algn="l"/>
                            </a:tabLst>
                          </a:pPr>
                          <a:r>
                            <a:rPr lang="en-US" sz="3300" kern="0">
                              <a:effectLst/>
                              <a:latin typeface="Arial" panose="020B0604020202020204" pitchFamily="34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a:t>100kHz</a:t>
                          </a:r>
                          <a:endParaRPr lang="zh-TW" sz="33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94805" marR="94805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53857798"/>
                      </a:ext>
                    </a:extLst>
                  </a:tr>
                  <a:tr h="540639">
                    <a:tc>
                      <a:txBody>
                        <a:bodyPr/>
                        <a:lstStyle/>
                        <a:p>
                          <a:pPr>
                            <a:tabLst>
                              <a:tab pos="3636010" algn="l"/>
                            </a:tabLst>
                          </a:pPr>
                          <a:r>
                            <a:rPr lang="en-US" sz="3300" b="1" kern="0">
                              <a:effectLst/>
                              <a:latin typeface="Arial" panose="020B0604020202020204" pitchFamily="34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a:t>Duty Cycle </a:t>
                          </a:r>
                          <a:endParaRPr lang="zh-TW" sz="33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94805" marR="94805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tabLst>
                              <a:tab pos="3636010" algn="l"/>
                            </a:tabLst>
                          </a:pPr>
                          <a:r>
                            <a:rPr lang="en-US" sz="3300" kern="0">
                              <a:effectLst/>
                              <a:latin typeface="Arial" panose="020B0604020202020204" pitchFamily="34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a:t>40%</a:t>
                          </a:r>
                          <a:endParaRPr lang="zh-TW" sz="33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94805" marR="94805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46870368"/>
                      </a:ext>
                    </a:extLst>
                  </a:tr>
                  <a:tr h="104355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94805" marR="94805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9" t="-117544" r="-31280" b="-1766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tabLst>
                              <a:tab pos="3636010" algn="l"/>
                            </a:tabLst>
                          </a:pPr>
                          <a:r>
                            <a:rPr lang="en-US" sz="3300" kern="0">
                              <a:effectLst/>
                              <a:latin typeface="Arial" panose="020B0604020202020204" pitchFamily="34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a:t>1.75 (7:4)</a:t>
                          </a:r>
                          <a:endParaRPr lang="zh-TW" sz="33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94805" marR="94805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60312763"/>
                      </a:ext>
                    </a:extLst>
                  </a:tr>
                  <a:tr h="540639">
                    <a:tc>
                      <a:txBody>
                        <a:bodyPr/>
                        <a:lstStyle/>
                        <a:p>
                          <a:pPr>
                            <a:tabLst>
                              <a:tab pos="3636010" algn="l"/>
                            </a:tabLst>
                          </a:pPr>
                          <a:r>
                            <a:rPr lang="en-US" sz="3300" b="1" kern="0">
                              <a:effectLst/>
                              <a:latin typeface="Arial" panose="020B0604020202020204" pitchFamily="34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a:t>Output Filter Inductor</a:t>
                          </a:r>
                          <a:endParaRPr lang="zh-TW" sz="33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94805" marR="94805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tabLst>
                              <a:tab pos="3636010" algn="l"/>
                            </a:tabLst>
                          </a:pPr>
                          <a:r>
                            <a:rPr lang="en-US" sz="3300" kern="0">
                              <a:effectLst/>
                              <a:latin typeface="Arial" panose="020B0604020202020204" pitchFamily="34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a:t>25.6µH</a:t>
                          </a:r>
                          <a:endParaRPr lang="zh-TW" sz="33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94805" marR="94805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87098765"/>
                      </a:ext>
                    </a:extLst>
                  </a:tr>
                  <a:tr h="540639">
                    <a:tc>
                      <a:txBody>
                        <a:bodyPr/>
                        <a:lstStyle/>
                        <a:p>
                          <a:pPr>
                            <a:tabLst>
                              <a:tab pos="3636010" algn="l"/>
                            </a:tabLst>
                          </a:pPr>
                          <a:r>
                            <a:rPr lang="en-US" sz="3300" b="1" kern="0">
                              <a:effectLst/>
                              <a:latin typeface="Arial" panose="020B0604020202020204" pitchFamily="34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a:t>Output Filter Capacitor </a:t>
                          </a:r>
                          <a:endParaRPr lang="zh-TW" sz="33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94805" marR="94805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tabLst>
                              <a:tab pos="3636010" algn="l"/>
                            </a:tabLst>
                          </a:pPr>
                          <a:r>
                            <a:rPr lang="en-US" sz="3300" kern="0">
                              <a:effectLst/>
                              <a:latin typeface="Arial" panose="020B0604020202020204" pitchFamily="34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a:t>234.375µF</a:t>
                          </a:r>
                          <a:endParaRPr lang="zh-TW" sz="33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94805" marR="94805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3901199"/>
                      </a:ext>
                    </a:extLst>
                  </a:tr>
                  <a:tr h="540639">
                    <a:tc>
                      <a:txBody>
                        <a:bodyPr/>
                        <a:lstStyle/>
                        <a:p>
                          <a:r>
                            <a:rPr lang="en-GB" sz="3300" b="1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Output voltage ripple (peak to peak) </a:t>
                          </a:r>
                          <a:endParaRPr lang="zh-TW" sz="3300">
                            <a:solidFill>
                              <a:srgbClr val="000000"/>
                            </a:solidFill>
                            <a:effectLst/>
                            <a:latin typeface="Tahoma" panose="020B060403050404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94805" marR="94805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tabLst>
                              <a:tab pos="3636010" algn="l"/>
                            </a:tabLst>
                          </a:pPr>
                          <a:r>
                            <a:rPr lang="en-US" sz="3300" kern="0">
                              <a:effectLst/>
                              <a:latin typeface="Arial" panose="020B0604020202020204" pitchFamily="34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a:t>0.01</a:t>
                          </a:r>
                          <a:endParaRPr lang="zh-TW" sz="33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94805" marR="94805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1945504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58976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1B0F493-E07B-FA9A-E422-D330390CF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Schematic (Ideal)</a:t>
            </a:r>
          </a:p>
        </p:txBody>
      </p:sp>
      <p:pic>
        <p:nvPicPr>
          <p:cNvPr id="5" name="內容版面配置區 3">
            <a:extLst>
              <a:ext uri="{FF2B5EF4-FFF2-40B4-BE49-F238E27FC236}">
                <a16:creationId xmlns:a16="http://schemas.microsoft.com/office/drawing/2014/main" id="{FDADC97A-0398-AE11-4A3F-9E22ED9F4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4457" y="1966293"/>
            <a:ext cx="8283084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487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5C69382-6962-9F6D-638A-D258436A4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anchor="ctr">
            <a:normAutofit/>
          </a:bodyPr>
          <a:lstStyle/>
          <a:p>
            <a:r>
              <a:rPr lang="en-US" altLang="zh-TW" sz="4000" b="1">
                <a:solidFill>
                  <a:srgbClr val="FFFFFF"/>
                </a:solidFill>
              </a:rPr>
              <a:t>Simulation Result (Vout)</a:t>
            </a:r>
            <a:endParaRPr lang="zh-TW" altLang="en-US" sz="4000" b="1">
              <a:solidFill>
                <a:srgbClr val="FFFFFF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62A9A3D-B523-5AB8-24E0-DE5203280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8931" y="1575462"/>
            <a:ext cx="4599196" cy="4599196"/>
          </a:xfrm>
          <a:prstGeom prst="rect">
            <a:avLst/>
          </a:prstGeom>
        </p:spPr>
      </p:pic>
      <p:pic>
        <p:nvPicPr>
          <p:cNvPr id="5" name="Picture 14">
            <a:extLst>
              <a:ext uri="{FF2B5EF4-FFF2-40B4-BE49-F238E27FC236}">
                <a16:creationId xmlns:a16="http://schemas.microsoft.com/office/drawing/2014/main" id="{BDC02B10-6A3E-97B1-319A-C75824D72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9284" y="1575462"/>
            <a:ext cx="4599196" cy="4599196"/>
          </a:xfrm>
          <a:prstGeom prst="rect">
            <a:avLst/>
          </a:prstGeom>
        </p:spPr>
      </p:pic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65CEEB6F-3503-9984-E915-A6759AC5F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2376" y="6263721"/>
            <a:ext cx="9496427" cy="13852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dirty="0"/>
              <a:t>           </a:t>
            </a:r>
            <a:r>
              <a:rPr lang="en-US" altLang="zh-TW" sz="2400" dirty="0"/>
              <a:t>Ideal DC Threshold</a:t>
            </a:r>
            <a:r>
              <a:rPr lang="zh-TW" altLang="en-US" sz="2400" dirty="0"/>
              <a:t> </a:t>
            </a:r>
            <a:r>
              <a:rPr lang="en-US" altLang="zh-TW" sz="2400" dirty="0"/>
              <a:t>load                                           Ideal DC Rated load           </a:t>
            </a:r>
            <a:endParaRPr lang="en-US" altLang="zh-TW" sz="2000" dirty="0"/>
          </a:p>
          <a:p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39801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ACEE7AB-5436-EE11-F8CD-6BAFF38F2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557" y="349112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altLang="zh-TW" sz="3700" dirty="0">
                <a:solidFill>
                  <a:srgbClr val="FFFFFF"/>
                </a:solidFill>
              </a:rPr>
              <a:t>Open Loop Converter (Non-ideal components in AC)</a:t>
            </a:r>
            <a:endParaRPr lang="zh-TW" altLang="en-US" sz="3700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內容版面配置區 7">
                <a:extLst>
                  <a:ext uri="{FF2B5EF4-FFF2-40B4-BE49-F238E27FC236}">
                    <a16:creationId xmlns:a16="http://schemas.microsoft.com/office/drawing/2014/main" id="{0225EA14-3949-8C4F-5972-40CCD05AD81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85329013"/>
                  </p:ext>
                </p:extLst>
              </p:nvPr>
            </p:nvGraphicFramePr>
            <p:xfrm>
              <a:off x="1386849" y="2309491"/>
              <a:ext cx="9442244" cy="379898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7663889">
                      <a:extLst>
                        <a:ext uri="{9D8B030D-6E8A-4147-A177-3AD203B41FA5}">
                          <a16:colId xmlns:a16="http://schemas.microsoft.com/office/drawing/2014/main" val="1110045648"/>
                        </a:ext>
                      </a:extLst>
                    </a:gridCol>
                    <a:gridCol w="1778355">
                      <a:extLst>
                        <a:ext uri="{9D8B030D-6E8A-4147-A177-3AD203B41FA5}">
                          <a16:colId xmlns:a16="http://schemas.microsoft.com/office/drawing/2014/main" val="637218581"/>
                        </a:ext>
                      </a:extLst>
                    </a:gridCol>
                  </a:tblGrid>
                  <a:tr h="549344">
                    <a:tc>
                      <a:txBody>
                        <a:bodyPr/>
                        <a:lstStyle/>
                        <a:p>
                          <a:pPr>
                            <a:tabLst>
                              <a:tab pos="3636010" algn="l"/>
                            </a:tabLst>
                          </a:pPr>
                          <a:r>
                            <a:rPr lang="en-US" sz="3300" b="1" kern="0">
                              <a:effectLst/>
                              <a:latin typeface="Arial" panose="020B0604020202020204" pitchFamily="34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a:t>Switching Frequency </a:t>
                          </a:r>
                          <a:endParaRPr lang="zh-TW" sz="33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87044" marR="87044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tabLst>
                              <a:tab pos="3636010" algn="l"/>
                            </a:tabLst>
                          </a:pPr>
                          <a:r>
                            <a:rPr lang="en-US" sz="3300" kern="0">
                              <a:effectLst/>
                              <a:latin typeface="Arial" panose="020B0604020202020204" pitchFamily="34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a:t>100kHz</a:t>
                          </a:r>
                          <a:endParaRPr lang="zh-TW" sz="33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87044" marR="87044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43595920"/>
                      </a:ext>
                    </a:extLst>
                  </a:tr>
                  <a:tr h="549344">
                    <a:tc>
                      <a:txBody>
                        <a:bodyPr/>
                        <a:lstStyle/>
                        <a:p>
                          <a:pPr>
                            <a:tabLst>
                              <a:tab pos="3636010" algn="l"/>
                            </a:tabLst>
                          </a:pPr>
                          <a:r>
                            <a:rPr lang="en-US" sz="3300" b="1" kern="0">
                              <a:effectLst/>
                              <a:latin typeface="Arial" panose="020B0604020202020204" pitchFamily="34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a:t>Duty Cycle </a:t>
                          </a:r>
                          <a:endParaRPr lang="zh-TW" sz="33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87044" marR="87044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tabLst>
                              <a:tab pos="3636010" algn="l"/>
                            </a:tabLst>
                          </a:pPr>
                          <a:r>
                            <a:rPr lang="en-US" sz="3300" kern="0">
                              <a:effectLst/>
                              <a:latin typeface="Arial" panose="020B0604020202020204" pitchFamily="34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a:t>27%</a:t>
                          </a:r>
                          <a:endParaRPr lang="zh-TW" sz="33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87044" marR="87044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23972"/>
                      </a:ext>
                    </a:extLst>
                  </a:tr>
                  <a:tr h="1052264">
                    <a:tc>
                      <a:txBody>
                        <a:bodyPr/>
                        <a:lstStyle/>
                        <a:p>
                          <a:pPr>
                            <a:tabLst>
                              <a:tab pos="3636010" algn="l"/>
                            </a:tabLst>
                          </a:pPr>
                          <a:r>
                            <a:rPr lang="en-US" sz="3300" b="1" kern="0">
                              <a:effectLst/>
                              <a:latin typeface="Arial" panose="020B0604020202020204" pitchFamily="34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a:t>Turns ratio of forward converter transformer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3300" b="1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300" b="1" i="1" kern="0"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sz="3300" b="1" i="1" kern="0"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3300" b="1" i="1" kern="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zh-TW" sz="3300" b="1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300" b="1" i="1" kern="0"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sz="3300" b="1" i="1" kern="0"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3300" b="1" kern="0">
                              <a:effectLst/>
                              <a:latin typeface="Arial" panose="020B0604020202020204" pitchFamily="34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TW" sz="33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87044" marR="87044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tabLst>
                              <a:tab pos="3636010" algn="l"/>
                            </a:tabLst>
                          </a:pPr>
                          <a:r>
                            <a:rPr lang="en-US" sz="3300" kern="0">
                              <a:effectLst/>
                              <a:latin typeface="Arial" panose="020B0604020202020204" pitchFamily="34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a:t>1 (9:9)</a:t>
                          </a:r>
                          <a:endParaRPr lang="zh-TW" sz="33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87044" marR="87044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6693723"/>
                      </a:ext>
                    </a:extLst>
                  </a:tr>
                  <a:tr h="549344">
                    <a:tc>
                      <a:txBody>
                        <a:bodyPr/>
                        <a:lstStyle/>
                        <a:p>
                          <a:pPr>
                            <a:tabLst>
                              <a:tab pos="3636010" algn="l"/>
                            </a:tabLst>
                          </a:pPr>
                          <a:r>
                            <a:rPr lang="en-US" sz="3300" b="1" kern="0">
                              <a:effectLst/>
                              <a:latin typeface="Arial" panose="020B0604020202020204" pitchFamily="34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a:t>Output Filter Inductor</a:t>
                          </a:r>
                          <a:endParaRPr lang="zh-TW" sz="33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87044" marR="87044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tabLst>
                              <a:tab pos="3636010" algn="l"/>
                            </a:tabLst>
                          </a:pPr>
                          <a:r>
                            <a:rPr lang="en-US" sz="3300" kern="0">
                              <a:effectLst/>
                              <a:latin typeface="Arial" panose="020B0604020202020204" pitchFamily="34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a:t>42.5µH</a:t>
                          </a:r>
                          <a:endParaRPr lang="zh-TW" sz="33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87044" marR="87044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58970474"/>
                      </a:ext>
                    </a:extLst>
                  </a:tr>
                  <a:tr h="549344">
                    <a:tc>
                      <a:txBody>
                        <a:bodyPr/>
                        <a:lstStyle/>
                        <a:p>
                          <a:pPr>
                            <a:tabLst>
                              <a:tab pos="3636010" algn="l"/>
                            </a:tabLst>
                          </a:pPr>
                          <a:r>
                            <a:rPr lang="en-US" sz="3300" b="1" kern="0">
                              <a:effectLst/>
                              <a:latin typeface="Arial" panose="020B0604020202020204" pitchFamily="34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a:t>Output Filter Capacitor </a:t>
                          </a:r>
                          <a:endParaRPr lang="zh-TW" sz="33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87044" marR="87044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tabLst>
                              <a:tab pos="3636010" algn="l"/>
                            </a:tabLst>
                          </a:pPr>
                          <a:r>
                            <a:rPr lang="en-US" sz="3300" kern="0">
                              <a:effectLst/>
                              <a:latin typeface="Arial" panose="020B0604020202020204" pitchFamily="34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a:t>300µF</a:t>
                          </a:r>
                          <a:endParaRPr lang="zh-TW" sz="33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87044" marR="87044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3546253"/>
                      </a:ext>
                    </a:extLst>
                  </a:tr>
                  <a:tr h="549344">
                    <a:tc>
                      <a:txBody>
                        <a:bodyPr/>
                        <a:lstStyle/>
                        <a:p>
                          <a:r>
                            <a:rPr lang="en-GB" sz="3300" b="1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Output voltage ripple (peak to peak) </a:t>
                          </a:r>
                          <a:endParaRPr lang="zh-TW" sz="3300">
                            <a:solidFill>
                              <a:srgbClr val="000000"/>
                            </a:solidFill>
                            <a:effectLst/>
                            <a:latin typeface="Tahoma" panose="020B060403050404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87044" marR="87044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tabLst>
                              <a:tab pos="3636010" algn="l"/>
                            </a:tabLst>
                          </a:pPr>
                          <a:r>
                            <a:rPr lang="en-US" sz="3300" kern="0">
                              <a:effectLst/>
                              <a:latin typeface="Arial" panose="020B0604020202020204" pitchFamily="34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a:t>0.01</a:t>
                          </a:r>
                          <a:endParaRPr lang="zh-TW" sz="33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87044" marR="87044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06248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內容版面配置區 7">
                <a:extLst>
                  <a:ext uri="{FF2B5EF4-FFF2-40B4-BE49-F238E27FC236}">
                    <a16:creationId xmlns:a16="http://schemas.microsoft.com/office/drawing/2014/main" id="{0225EA14-3949-8C4F-5972-40CCD05AD81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85329013"/>
                  </p:ext>
                </p:extLst>
              </p:nvPr>
            </p:nvGraphicFramePr>
            <p:xfrm>
              <a:off x="1386849" y="2309491"/>
              <a:ext cx="9442244" cy="379898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7663889">
                      <a:extLst>
                        <a:ext uri="{9D8B030D-6E8A-4147-A177-3AD203B41FA5}">
                          <a16:colId xmlns:a16="http://schemas.microsoft.com/office/drawing/2014/main" val="1110045648"/>
                        </a:ext>
                      </a:extLst>
                    </a:gridCol>
                    <a:gridCol w="1778355">
                      <a:extLst>
                        <a:ext uri="{9D8B030D-6E8A-4147-A177-3AD203B41FA5}">
                          <a16:colId xmlns:a16="http://schemas.microsoft.com/office/drawing/2014/main" val="637218581"/>
                        </a:ext>
                      </a:extLst>
                    </a:gridCol>
                  </a:tblGrid>
                  <a:tr h="549344">
                    <a:tc>
                      <a:txBody>
                        <a:bodyPr/>
                        <a:lstStyle/>
                        <a:p>
                          <a:pPr>
                            <a:tabLst>
                              <a:tab pos="3636010" algn="l"/>
                            </a:tabLst>
                          </a:pPr>
                          <a:r>
                            <a:rPr lang="en-US" sz="3300" b="1" kern="0">
                              <a:effectLst/>
                              <a:latin typeface="Arial" panose="020B0604020202020204" pitchFamily="34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a:t>Switching Frequency </a:t>
                          </a:r>
                          <a:endParaRPr lang="zh-TW" sz="33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87044" marR="87044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tabLst>
                              <a:tab pos="3636010" algn="l"/>
                            </a:tabLst>
                          </a:pPr>
                          <a:r>
                            <a:rPr lang="en-US" sz="3300" kern="0">
                              <a:effectLst/>
                              <a:latin typeface="Arial" panose="020B0604020202020204" pitchFamily="34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a:t>100kHz</a:t>
                          </a:r>
                          <a:endParaRPr lang="zh-TW" sz="33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87044" marR="87044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43595920"/>
                      </a:ext>
                    </a:extLst>
                  </a:tr>
                  <a:tr h="549344">
                    <a:tc>
                      <a:txBody>
                        <a:bodyPr/>
                        <a:lstStyle/>
                        <a:p>
                          <a:pPr>
                            <a:tabLst>
                              <a:tab pos="3636010" algn="l"/>
                            </a:tabLst>
                          </a:pPr>
                          <a:r>
                            <a:rPr lang="en-US" sz="3300" b="1" kern="0">
                              <a:effectLst/>
                              <a:latin typeface="Arial" panose="020B0604020202020204" pitchFamily="34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a:t>Duty Cycle </a:t>
                          </a:r>
                          <a:endParaRPr lang="zh-TW" sz="33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87044" marR="87044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tabLst>
                              <a:tab pos="3636010" algn="l"/>
                            </a:tabLst>
                          </a:pPr>
                          <a:r>
                            <a:rPr lang="en-US" sz="3300" kern="0">
                              <a:effectLst/>
                              <a:latin typeface="Arial" panose="020B0604020202020204" pitchFamily="34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a:t>27%</a:t>
                          </a:r>
                          <a:endParaRPr lang="zh-TW" sz="33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87044" marR="87044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23972"/>
                      </a:ext>
                    </a:extLst>
                  </a:tr>
                  <a:tr h="105226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7044" marR="87044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9" t="-117341" r="-23370" b="-1763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tabLst>
                              <a:tab pos="3636010" algn="l"/>
                            </a:tabLst>
                          </a:pPr>
                          <a:r>
                            <a:rPr lang="en-US" sz="3300" kern="0">
                              <a:effectLst/>
                              <a:latin typeface="Arial" panose="020B0604020202020204" pitchFamily="34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a:t>1 (9:9)</a:t>
                          </a:r>
                          <a:endParaRPr lang="zh-TW" sz="33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87044" marR="87044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76693723"/>
                      </a:ext>
                    </a:extLst>
                  </a:tr>
                  <a:tr h="549344">
                    <a:tc>
                      <a:txBody>
                        <a:bodyPr/>
                        <a:lstStyle/>
                        <a:p>
                          <a:pPr>
                            <a:tabLst>
                              <a:tab pos="3636010" algn="l"/>
                            </a:tabLst>
                          </a:pPr>
                          <a:r>
                            <a:rPr lang="en-US" sz="3300" b="1" kern="0">
                              <a:effectLst/>
                              <a:latin typeface="Arial" panose="020B0604020202020204" pitchFamily="34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a:t>Output Filter Inductor</a:t>
                          </a:r>
                          <a:endParaRPr lang="zh-TW" sz="33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87044" marR="87044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tabLst>
                              <a:tab pos="3636010" algn="l"/>
                            </a:tabLst>
                          </a:pPr>
                          <a:r>
                            <a:rPr lang="en-US" sz="3300" kern="0">
                              <a:effectLst/>
                              <a:latin typeface="Arial" panose="020B0604020202020204" pitchFamily="34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a:t>42.5µH</a:t>
                          </a:r>
                          <a:endParaRPr lang="zh-TW" sz="33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87044" marR="87044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58970474"/>
                      </a:ext>
                    </a:extLst>
                  </a:tr>
                  <a:tr h="549344">
                    <a:tc>
                      <a:txBody>
                        <a:bodyPr/>
                        <a:lstStyle/>
                        <a:p>
                          <a:pPr>
                            <a:tabLst>
                              <a:tab pos="3636010" algn="l"/>
                            </a:tabLst>
                          </a:pPr>
                          <a:r>
                            <a:rPr lang="en-US" sz="3300" b="1" kern="0">
                              <a:effectLst/>
                              <a:latin typeface="Arial" panose="020B0604020202020204" pitchFamily="34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a:t>Output Filter Capacitor </a:t>
                          </a:r>
                          <a:endParaRPr lang="zh-TW" sz="33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87044" marR="87044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tabLst>
                              <a:tab pos="3636010" algn="l"/>
                            </a:tabLst>
                          </a:pPr>
                          <a:r>
                            <a:rPr lang="en-US" sz="3300" kern="0">
                              <a:effectLst/>
                              <a:latin typeface="Arial" panose="020B0604020202020204" pitchFamily="34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a:t>300µF</a:t>
                          </a:r>
                          <a:endParaRPr lang="zh-TW" sz="33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87044" marR="87044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3546253"/>
                      </a:ext>
                    </a:extLst>
                  </a:tr>
                  <a:tr h="549344">
                    <a:tc>
                      <a:txBody>
                        <a:bodyPr/>
                        <a:lstStyle/>
                        <a:p>
                          <a:r>
                            <a:rPr lang="en-GB" sz="3300" b="1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Output voltage ripple (peak to peak) </a:t>
                          </a:r>
                          <a:endParaRPr lang="zh-TW" sz="3300">
                            <a:solidFill>
                              <a:srgbClr val="000000"/>
                            </a:solidFill>
                            <a:effectLst/>
                            <a:latin typeface="Tahoma" panose="020B060403050404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87044" marR="87044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tabLst>
                              <a:tab pos="3636010" algn="l"/>
                            </a:tabLst>
                          </a:pPr>
                          <a:r>
                            <a:rPr lang="en-US" sz="3300" kern="0">
                              <a:effectLst/>
                              <a:latin typeface="Arial" panose="020B0604020202020204" pitchFamily="34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a:t>0.01</a:t>
                          </a:r>
                          <a:endParaRPr lang="zh-TW" sz="3300" kern="10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87044" marR="87044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06248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12203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1A7BE62-ED75-4411-D846-F6D51800D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19" y="207554"/>
            <a:ext cx="8495087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Schematic (Non-ideal components in AC)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0ABECDA-257A-437F-E597-28CAD2D5A0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0625" y="2601402"/>
            <a:ext cx="11655700" cy="332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904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5C69382-6962-9F6D-638A-D258436A4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anchor="ctr">
            <a:normAutofit/>
          </a:bodyPr>
          <a:lstStyle/>
          <a:p>
            <a:r>
              <a:rPr lang="en-US" altLang="zh-TW" sz="4000">
                <a:solidFill>
                  <a:srgbClr val="FFFFFF"/>
                </a:solidFill>
              </a:rPr>
              <a:t>Simulation Result (Vout)</a:t>
            </a:r>
            <a:endParaRPr lang="zh-TW" altLang="en-US" sz="4000">
              <a:solidFill>
                <a:srgbClr val="FFFFFF"/>
              </a:solidFill>
            </a:endParaRPr>
          </a:p>
        </p:txBody>
      </p:sp>
      <p:pic>
        <p:nvPicPr>
          <p:cNvPr id="5" name="Picture 14">
            <a:extLst>
              <a:ext uri="{FF2B5EF4-FFF2-40B4-BE49-F238E27FC236}">
                <a16:creationId xmlns:a16="http://schemas.microsoft.com/office/drawing/2014/main" id="{BDC02B10-6A3E-97B1-319A-C75824D72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66797" y="1669143"/>
            <a:ext cx="4304937" cy="430493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62A9A3D-B523-5AB8-24E0-DE5203280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253191" y="1799149"/>
            <a:ext cx="4174931" cy="4174931"/>
          </a:xfrm>
          <a:prstGeom prst="rect">
            <a:avLst/>
          </a:prstGeom>
        </p:spPr>
      </p:pic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65CEEB6F-3503-9984-E915-A6759AC5F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7" y="6066776"/>
            <a:ext cx="10361325" cy="13852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dirty="0"/>
              <a:t>        </a:t>
            </a:r>
            <a:r>
              <a:rPr lang="en-US" altLang="zh-TW" sz="2400" dirty="0"/>
              <a:t>Non-ideal Threshold load                                                  Non-ideal Rated load           </a:t>
            </a:r>
            <a:endParaRPr lang="en-US" altLang="zh-TW" sz="2000" dirty="0"/>
          </a:p>
          <a:p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23731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1C00B8B-D04E-47B8-AAA0-04F260CAF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Control and Closed Loop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84426B3-2497-2BED-87A0-392925EE0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2079" y="1912423"/>
            <a:ext cx="10267842" cy="469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46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1C00B8B-D04E-47B8-AAA0-04F260CAF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Type 1</a:t>
            </a:r>
          </a:p>
        </p:txBody>
      </p:sp>
      <p:pic>
        <p:nvPicPr>
          <p:cNvPr id="4" name="內容版面配置區 3" descr="一張含有 圖表, 方案, 行, 圖解 的圖片&#10;&#10;自動產生的描述">
            <a:extLst>
              <a:ext uri="{FF2B5EF4-FFF2-40B4-BE49-F238E27FC236}">
                <a16:creationId xmlns:a16="http://schemas.microsoft.com/office/drawing/2014/main" id="{984426B3-2497-2BED-87A0-392925EE0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0355" y="1989499"/>
            <a:ext cx="10071286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437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319</TotalTime>
  <Words>162</Words>
  <Application>Microsoft Office PowerPoint</Application>
  <PresentationFormat>寬螢幕</PresentationFormat>
  <Paragraphs>42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Tahoma</vt:lpstr>
      <vt:lpstr>Office 佈景主題</vt:lpstr>
      <vt:lpstr>Energy Project</vt:lpstr>
      <vt:lpstr>Open Loop Converter (Ideal)</vt:lpstr>
      <vt:lpstr>Schematic (Ideal)</vt:lpstr>
      <vt:lpstr>Simulation Result (Vout)</vt:lpstr>
      <vt:lpstr>Open Loop Converter (Non-ideal components in AC)</vt:lpstr>
      <vt:lpstr>Schematic (Non-ideal components in AC)</vt:lpstr>
      <vt:lpstr>Simulation Result (Vout)</vt:lpstr>
      <vt:lpstr>Control and Closed Loop</vt:lpstr>
      <vt:lpstr>Type 1</vt:lpstr>
      <vt:lpstr>Type 1 Result</vt:lpstr>
      <vt:lpstr>Type 3 </vt:lpstr>
      <vt:lpstr>Type 3 Result </vt:lpstr>
      <vt:lpstr>PCB (Original)</vt:lpstr>
      <vt:lpstr>PCB (Modified)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 Project</dc:title>
  <dc:creator>Guan-Sheng CHEN (20314386)</dc:creator>
  <cp:lastModifiedBy>Guan-Sheng CHEN (20314386)</cp:lastModifiedBy>
  <cp:revision>34</cp:revision>
  <dcterms:created xsi:type="dcterms:W3CDTF">2023-05-06T10:41:40Z</dcterms:created>
  <dcterms:modified xsi:type="dcterms:W3CDTF">2023-05-09T12:27:23Z</dcterms:modified>
</cp:coreProperties>
</file>